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1"/>
  </p:notesMasterIdLst>
  <p:sldIdLst>
    <p:sldId id="256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31" r:id="rId26"/>
    <p:sldId id="432" r:id="rId27"/>
    <p:sldId id="433" r:id="rId28"/>
    <p:sldId id="434" r:id="rId29"/>
    <p:sldId id="43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350B1-9C45-4604-A8D3-B76B6C080EFF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8D664-6090-407F-AF24-B6256D18DAC3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02FCA-3F5B-4647-9C65-761CE9A6C93A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2B6ADE9-E541-4EB0-87CA-CE21400CD303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Engenharia de Prompt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Rodrigo Macedo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Prompt Audio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88895" y="2133600"/>
            <a:ext cx="8225790" cy="941070"/>
          </a:xfrm>
        </p:spPr>
        <p:txBody>
          <a:bodyPr>
            <a:normAutofit/>
          </a:bodyPr>
          <a:p>
            <a:r>
              <a:rPr lang="en-US" altLang="pt-BR"/>
              <a:t>Posso interagir com as</a:t>
            </a:r>
            <a:r>
              <a:rPr lang="pt-BR" altLang="en-US"/>
              <a:t> </a:t>
            </a:r>
            <a:r>
              <a:rPr lang="en-US" altLang="pt-BR"/>
              <a:t>I</a:t>
            </a:r>
            <a:r>
              <a:rPr lang="pt-BR" altLang="en-US"/>
              <a:t>A</a:t>
            </a:r>
            <a:r>
              <a:rPr lang="en-US" altLang="pt-BR"/>
              <a:t>s por meio de </a:t>
            </a:r>
            <a:r>
              <a:rPr lang="en-US" altLang="en-US"/>
              <a:t>á</a:t>
            </a:r>
            <a:r>
              <a:rPr lang="en-US" altLang="pt-BR"/>
              <a:t>udio,</a:t>
            </a:r>
            <a:r>
              <a:rPr lang="pt-BR" altLang="en-US"/>
              <a:t> </a:t>
            </a:r>
            <a:r>
              <a:rPr lang="en-US" altLang="pt-BR"/>
              <a:t>ou at</a:t>
            </a:r>
            <a:r>
              <a:rPr lang="en-US" altLang="en-US"/>
              <a:t>é</a:t>
            </a:r>
            <a:r>
              <a:rPr lang="en-US" altLang="pt-BR"/>
              <a:t> enviar uma</a:t>
            </a:r>
            <a:r>
              <a:rPr lang="pt-BR" altLang="en-US"/>
              <a:t> </a:t>
            </a:r>
            <a:r>
              <a:rPr lang="en-US" altLang="pt-BR"/>
              <a:t>grava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uma reuni</a:t>
            </a:r>
            <a:r>
              <a:rPr lang="en-US" altLang="en-US"/>
              <a:t>ã</a:t>
            </a:r>
            <a:r>
              <a:rPr lang="en-US" altLang="pt-BR"/>
              <a:t>o</a:t>
            </a:r>
            <a:r>
              <a:rPr lang="pt-BR" altLang="en-US"/>
              <a:t> </a:t>
            </a:r>
            <a:r>
              <a:rPr lang="en-US" altLang="pt-BR"/>
              <a:t>online, com as instru</a:t>
            </a:r>
            <a:r>
              <a:rPr lang="" altLang="en-US"/>
              <a:t>çõ</a:t>
            </a:r>
            <a:r>
              <a:rPr lang="en-US" altLang="pt-BR"/>
              <a:t>es</a:t>
            </a:r>
            <a:r>
              <a:rPr lang="pt-BR" altLang="en-US"/>
              <a:t> </a:t>
            </a:r>
            <a:r>
              <a:rPr lang="en-US" altLang="pt-BR"/>
              <a:t>"resuma isso."</a:t>
            </a:r>
            <a:endParaRPr lang="en-US" altLang="pt-BR"/>
          </a:p>
        </p:txBody>
      </p:sp>
      <p:pic>
        <p:nvPicPr>
          <p:cNvPr id="5" name="Imagem 4" descr="Chat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865" y="2898140"/>
            <a:ext cx="7147560" cy="3749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Prompt Texto para Vídeos</a:t>
            </a:r>
            <a:endParaRPr lang="pt-BR" altLang="en-US"/>
          </a:p>
        </p:txBody>
      </p:sp>
      <p:pic>
        <p:nvPicPr>
          <p:cNvPr id="6" name="Espaço Reservado para Conteúdo 5" descr="Chat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52090" y="1604010"/>
            <a:ext cx="8686165" cy="4892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Alucinação: o risco dos modelos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pt-BR"/>
              <a:t>"Alucina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o" </a:t>
            </a:r>
            <a:r>
              <a:rPr lang="en-US" altLang="en-US"/>
              <a:t>é</a:t>
            </a:r>
            <a:r>
              <a:rPr lang="en-US" altLang="pt-BR"/>
              <a:t> um termo utilizado para</a:t>
            </a:r>
            <a:r>
              <a:rPr lang="pt-BR" altLang="en-US"/>
              <a:t> </a:t>
            </a:r>
            <a:r>
              <a:rPr lang="en-US" altLang="pt-BR"/>
              <a:t>descrever quando um modelo de IA produz</a:t>
            </a:r>
            <a:r>
              <a:rPr lang="pt-BR" altLang="en-US"/>
              <a:t> </a:t>
            </a:r>
            <a:r>
              <a:rPr lang="en-US" altLang="pt-BR"/>
              <a:t>informa</a:t>
            </a:r>
            <a:r>
              <a:rPr lang="" altLang="en-US"/>
              <a:t>çõ</a:t>
            </a:r>
            <a:r>
              <a:rPr lang="en-US" altLang="pt-BR"/>
              <a:t>es incorretas, enganosas ou</a:t>
            </a:r>
            <a:r>
              <a:rPr lang="pt-BR" altLang="en-US"/>
              <a:t> </a:t>
            </a:r>
            <a:r>
              <a:rPr lang="en-US" altLang="pt-BR"/>
              <a:t>completamente inventadas que podem</a:t>
            </a:r>
            <a:r>
              <a:rPr lang="pt-BR" altLang="en-US"/>
              <a:t> </a:t>
            </a:r>
            <a:r>
              <a:rPr lang="en-US" altLang="pt-BR"/>
              <a:t>parecer plaus</a:t>
            </a:r>
            <a:r>
              <a:rPr lang="en-US" altLang="en-US"/>
              <a:t>í</a:t>
            </a:r>
            <a:r>
              <a:rPr lang="en-US" altLang="pt-BR"/>
              <a:t>veis.</a:t>
            </a:r>
            <a:endParaRPr lang="en-US" altLang="pt-BR"/>
          </a:p>
          <a:p>
            <a:r>
              <a:rPr lang="en-US" altLang="pt-BR"/>
              <a:t>As alucina</a:t>
            </a:r>
            <a:r>
              <a:rPr lang="" altLang="en-US"/>
              <a:t>çõ</a:t>
            </a:r>
            <a:r>
              <a:rPr lang="en-US" altLang="pt-BR"/>
              <a:t>es s</a:t>
            </a:r>
            <a:r>
              <a:rPr lang="en-US" altLang="en-US"/>
              <a:t>ã</a:t>
            </a:r>
            <a:r>
              <a:rPr lang="en-US" altLang="pt-BR"/>
              <a:t>o geralmente causadas por</a:t>
            </a:r>
            <a:r>
              <a:rPr lang="pt-BR" altLang="en-US"/>
              <a:t> </a:t>
            </a:r>
            <a:r>
              <a:rPr lang="en-US" altLang="pt-BR"/>
              <a:t>fatores que ocorrem durante a fase de</a:t>
            </a:r>
            <a:r>
              <a:rPr lang="pt-BR" altLang="en-US"/>
              <a:t> </a:t>
            </a:r>
            <a:r>
              <a:rPr lang="en-US" altLang="pt-BR"/>
              <a:t>treinamento.</a:t>
            </a:r>
            <a:endParaRPr lang="en-US" altLang="pt-BR"/>
          </a:p>
        </p:txBody>
      </p:sp>
      <p:pic>
        <p:nvPicPr>
          <p:cNvPr id="4" name="Espaço Reservado para Conteúdo 3" descr="alucinação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90740" y="2402205"/>
            <a:ext cx="4313555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Importância de Prompts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88895" y="2133600"/>
            <a:ext cx="8916035" cy="3777615"/>
          </a:xfrm>
        </p:spPr>
        <p:txBody>
          <a:bodyPr/>
          <a:p>
            <a:r>
              <a:rPr lang="pt-BR" altLang="en-US" b="1"/>
              <a:t>M</a:t>
            </a:r>
            <a:r>
              <a:rPr lang="en-US" altLang="pt-BR" b="1"/>
              <a:t>aximizar a efic</a:t>
            </a:r>
            <a:r>
              <a:rPr lang="en-US" altLang="en-US" b="1"/>
              <a:t>á</a:t>
            </a:r>
            <a:r>
              <a:rPr lang="en-US" altLang="pt-BR" b="1"/>
              <a:t>cia</a:t>
            </a:r>
            <a:r>
              <a:rPr lang="pt-BR" altLang="en-US" b="1"/>
              <a:t> </a:t>
            </a:r>
            <a:r>
              <a:rPr lang="en-US" altLang="pt-BR" b="1"/>
              <a:t>dos modelos</a:t>
            </a:r>
            <a:r>
              <a:rPr lang="pt-BR" altLang="en-US" b="1"/>
              <a:t>: </a:t>
            </a:r>
            <a:r>
              <a:rPr lang="en-US" altLang="pt-BR"/>
              <a:t>permitindo que as IAs Generativas</a:t>
            </a:r>
            <a:r>
              <a:rPr lang="pt-BR" altLang="en-US"/>
              <a:t> </a:t>
            </a:r>
            <a:r>
              <a:rPr lang="en-US" altLang="pt-BR"/>
              <a:t>compreendam melhor as expectativas</a:t>
            </a:r>
            <a:r>
              <a:rPr lang="pt-BR" altLang="en-US"/>
              <a:t> </a:t>
            </a:r>
            <a:r>
              <a:rPr lang="en-US" altLang="pt-BR"/>
              <a:t>do usu</a:t>
            </a:r>
            <a:r>
              <a:rPr lang="en-US" altLang="en-US"/>
              <a:t>á</a:t>
            </a:r>
            <a:r>
              <a:rPr lang="en-US" altLang="pt-BR"/>
              <a:t>rio e produzam sa</a:t>
            </a:r>
            <a:r>
              <a:rPr lang="en-US" altLang="en-US"/>
              <a:t>í</a:t>
            </a:r>
            <a:r>
              <a:rPr lang="en-US" altLang="pt-BR"/>
              <a:t>das alinhadas</a:t>
            </a:r>
            <a:r>
              <a:rPr lang="pt-BR" altLang="en-US"/>
              <a:t> </a:t>
            </a:r>
            <a:r>
              <a:rPr lang="en-US" altLang="pt-BR"/>
              <a:t>com as necessidades espec</a:t>
            </a:r>
            <a:r>
              <a:rPr lang="en-US" altLang="en-US"/>
              <a:t>í</a:t>
            </a:r>
            <a:r>
              <a:rPr lang="en-US" altLang="pt-BR"/>
              <a:t>ficas</a:t>
            </a:r>
            <a:r>
              <a:rPr lang="pt-BR" altLang="en-US"/>
              <a:t>.</a:t>
            </a:r>
            <a:endParaRPr lang="pt-BR" altLang="en-US"/>
          </a:p>
          <a:p>
            <a:r>
              <a:rPr lang="pt-BR" altLang="en-US" b="1"/>
              <a:t>R</a:t>
            </a:r>
            <a:r>
              <a:rPr lang="en-US" altLang="pt-BR" b="1"/>
              <a:t>eduzir o risco de</a:t>
            </a:r>
            <a:r>
              <a:rPr lang="pt-BR" altLang="en-US" b="1"/>
              <a:t> a</a:t>
            </a:r>
            <a:r>
              <a:rPr lang="en-US" altLang="pt-BR" b="1"/>
              <a:t>lucina</a:t>
            </a:r>
            <a:r>
              <a:rPr lang="" altLang="en-US" b="1"/>
              <a:t>çõ</a:t>
            </a:r>
            <a:r>
              <a:rPr lang="en-US" altLang="pt-BR" b="1"/>
              <a:t>es</a:t>
            </a:r>
            <a:r>
              <a:rPr lang="pt-BR" altLang="en-US" b="1"/>
              <a:t>: </a:t>
            </a:r>
            <a:r>
              <a:rPr lang="en-US" altLang="pt-BR"/>
              <a:t>Obter melhores respostas com o uso de</a:t>
            </a:r>
            <a:r>
              <a:rPr lang="pt-BR" altLang="en-US"/>
              <a:t> </a:t>
            </a:r>
            <a:r>
              <a:rPr lang="en-US" altLang="pt-BR"/>
              <a:t>Engenharia de Prompt</a:t>
            </a:r>
            <a:r>
              <a:rPr lang="pt-BR" altLang="en-US"/>
              <a:t>.</a:t>
            </a:r>
            <a:endParaRPr lang="pt-BR" altLang="en-US"/>
          </a:p>
          <a:p>
            <a:pPr marL="0" indent="0">
              <a:buNone/>
            </a:pPr>
            <a:r>
              <a:rPr lang="en-US" altLang="pt-BR"/>
              <a:t>Engenharia de Prompt </a:t>
            </a:r>
            <a:r>
              <a:rPr lang="en-US" altLang="en-US"/>
              <a:t>é</a:t>
            </a:r>
            <a:r>
              <a:rPr lang="en-US" altLang="pt-BR"/>
              <a:t> o processo iterativo de</a:t>
            </a:r>
            <a:r>
              <a:rPr lang="pt-BR" altLang="en-US"/>
              <a:t> </a:t>
            </a:r>
            <a:r>
              <a:rPr lang="en-US" altLang="pt-BR"/>
              <a:t>desenvolver ou refinar um prompt para obter resultados</a:t>
            </a:r>
            <a:r>
              <a:rPr lang="pt-BR" altLang="en-US"/>
              <a:t> </a:t>
            </a:r>
            <a:r>
              <a:rPr lang="en-US" altLang="pt-BR"/>
              <a:t>mais precisos e relevantes dos modelos de Intelig</a:t>
            </a:r>
            <a:r>
              <a:rPr lang="en-US" altLang="en-US"/>
              <a:t>ê</a:t>
            </a:r>
            <a:r>
              <a:rPr lang="en-US" altLang="pt-BR"/>
              <a:t>ncia</a:t>
            </a:r>
            <a:r>
              <a:rPr lang="pt-BR" altLang="en-US"/>
              <a:t> </a:t>
            </a:r>
            <a:r>
              <a:rPr lang="en-US" altLang="pt-BR"/>
              <a:t>Artificial Generativa (GenAI)</a:t>
            </a:r>
            <a:r>
              <a:rPr lang="pt-BR" altLang="en-US"/>
              <a:t>.</a:t>
            </a:r>
            <a:endParaRPr lang="pt-B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Característica de Prompts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88895" y="2133600"/>
            <a:ext cx="8916035" cy="4093845"/>
          </a:xfrm>
        </p:spPr>
        <p:txBody>
          <a:bodyPr>
            <a:normAutofit/>
          </a:bodyPr>
          <a:p>
            <a:r>
              <a:rPr lang="pt-BR" sz="2000" b="1"/>
              <a:t>Especificidade: </a:t>
            </a:r>
            <a:r>
              <a:rPr lang="en-US" altLang="pt-BR" sz="2000"/>
              <a:t>Ser espec</a:t>
            </a:r>
            <a:r>
              <a:rPr lang="en-US" altLang="en-US" sz="2000"/>
              <a:t>í</a:t>
            </a:r>
            <a:r>
              <a:rPr lang="en-US" altLang="pt-BR" sz="2000"/>
              <a:t>fico na</a:t>
            </a:r>
            <a:r>
              <a:rPr lang="pt-BR" altLang="en-US" sz="2000"/>
              <a:t> </a:t>
            </a:r>
            <a:r>
              <a:rPr lang="en-US" altLang="pt-BR" sz="2000"/>
              <a:t>formula</a:t>
            </a:r>
            <a:r>
              <a:rPr lang="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 do</a:t>
            </a:r>
            <a:r>
              <a:rPr lang="pt-BR" altLang="en-US" sz="2000"/>
              <a:t> </a:t>
            </a:r>
            <a:r>
              <a:rPr lang="en-US" altLang="pt-BR" sz="2000"/>
              <a:t>prompt ajuda a</a:t>
            </a:r>
            <a:r>
              <a:rPr lang="pt-BR" altLang="en-US" sz="2000"/>
              <a:t> </a:t>
            </a:r>
            <a:r>
              <a:rPr lang="en-US" altLang="pt-BR" sz="2000"/>
              <a:t>reduzir ambiguidades</a:t>
            </a:r>
            <a:r>
              <a:rPr lang="pt-BR" altLang="en-US" sz="2000"/>
              <a:t> </a:t>
            </a:r>
            <a:r>
              <a:rPr lang="en-US" altLang="pt-BR" sz="2000"/>
              <a:t>e orienta o modelo</a:t>
            </a:r>
            <a:r>
              <a:rPr lang="pt-BR" altLang="en-US" sz="2000"/>
              <a:t> </a:t>
            </a:r>
            <a:r>
              <a:rPr lang="en-US" altLang="pt-BR" sz="2000"/>
              <a:t>para uma resposta</a:t>
            </a:r>
            <a:r>
              <a:rPr lang="pt-BR" altLang="en-US" sz="2000"/>
              <a:t> </a:t>
            </a:r>
            <a:r>
              <a:rPr lang="en-US" altLang="pt-BR" sz="2000"/>
              <a:t>mais direcionada.</a:t>
            </a:r>
            <a:r>
              <a:rPr lang="pt-BR" altLang="en-US" sz="2000"/>
              <a:t> </a:t>
            </a:r>
            <a:r>
              <a:rPr lang="en-US" altLang="pt-BR" sz="2000"/>
              <a:t>Por exemplo, em vez de</a:t>
            </a:r>
            <a:r>
              <a:rPr lang="pt-BR" altLang="en-US" sz="2000"/>
              <a:t> </a:t>
            </a:r>
            <a:r>
              <a:rPr lang="en-US" altLang="pt-BR" sz="2000"/>
              <a:t>perguntar "Como </a:t>
            </a:r>
            <a:r>
              <a:rPr lang="en-US" altLang="en-US" sz="2000"/>
              <a:t>é</a:t>
            </a:r>
            <a:r>
              <a:rPr lang="en-US" altLang="pt-BR" sz="2000"/>
              <a:t> o</a:t>
            </a:r>
            <a:r>
              <a:rPr lang="pt-BR" altLang="en-US" sz="2000"/>
              <a:t> </a:t>
            </a:r>
            <a:r>
              <a:rPr lang="en-US" altLang="pt-BR" sz="2000"/>
              <a:t>tempo?", especificar</a:t>
            </a:r>
            <a:r>
              <a:rPr lang="pt-BR" altLang="en-US" sz="2000"/>
              <a:t> </a:t>
            </a:r>
            <a:r>
              <a:rPr lang="en-US" altLang="pt-BR" sz="2000"/>
              <a:t>"Qual </a:t>
            </a:r>
            <a:r>
              <a:rPr lang="en-US" altLang="en-US" sz="2000"/>
              <a:t>é</a:t>
            </a:r>
            <a:r>
              <a:rPr lang="en-US" altLang="pt-BR" sz="2000"/>
              <a:t> a previs</a:t>
            </a:r>
            <a:r>
              <a:rPr lang="en-US" altLang="en-US" sz="2000"/>
              <a:t>ã</a:t>
            </a:r>
            <a:r>
              <a:rPr lang="en-US" altLang="pt-BR" sz="2000"/>
              <a:t>o do</a:t>
            </a:r>
            <a:r>
              <a:rPr lang="pt-BR" altLang="en-US" sz="2000"/>
              <a:t> </a:t>
            </a:r>
            <a:r>
              <a:rPr lang="en-US" altLang="pt-BR" sz="2000"/>
              <a:t>tempo para </a:t>
            </a:r>
            <a:r>
              <a:rPr lang="pt-BR" altLang="en-US" sz="2000"/>
              <a:t>Porto Alegre </a:t>
            </a:r>
            <a:r>
              <a:rPr lang="en-US" altLang="pt-BR" sz="2000"/>
              <a:t>amanh</a:t>
            </a:r>
            <a:r>
              <a:rPr lang="en-US" altLang="en-US" sz="2000"/>
              <a:t>ã</a:t>
            </a:r>
            <a:r>
              <a:rPr lang="en-US" altLang="pt-BR" sz="2000"/>
              <a:t>?</a:t>
            </a:r>
            <a:endParaRPr lang="en-US" altLang="pt-BR" sz="2000"/>
          </a:p>
          <a:p>
            <a:r>
              <a:rPr lang="pt-BR" altLang="en-US" sz="2000" b="1"/>
              <a:t>Contextualização:</a:t>
            </a:r>
            <a:r>
              <a:rPr lang="pt-BR" altLang="en-US" sz="2000"/>
              <a:t> </a:t>
            </a:r>
            <a:r>
              <a:rPr lang="en-US" altLang="pt-BR" sz="2000"/>
              <a:t>Incluir contexto</a:t>
            </a:r>
            <a:r>
              <a:rPr lang="pt-BR" altLang="en-US" sz="2000"/>
              <a:t> </a:t>
            </a:r>
            <a:r>
              <a:rPr lang="en-US" altLang="pt-BR" sz="2000"/>
              <a:t>relevante no prompt</a:t>
            </a:r>
            <a:r>
              <a:rPr lang="pt-BR" altLang="en-US" sz="2000"/>
              <a:t> </a:t>
            </a:r>
            <a:r>
              <a:rPr lang="en-US" altLang="pt-BR" sz="2000"/>
              <a:t>pode melhorar a</a:t>
            </a:r>
            <a:r>
              <a:rPr lang="pt-BR" altLang="en-US" sz="2000"/>
              <a:t> </a:t>
            </a:r>
            <a:r>
              <a:rPr lang="en-US" altLang="pt-BR" sz="2000"/>
              <a:t>precis</a:t>
            </a:r>
            <a:r>
              <a:rPr lang="en-US" altLang="en-US" sz="2000"/>
              <a:t>ã</a:t>
            </a:r>
            <a:r>
              <a:rPr lang="en-US" altLang="pt-BR" sz="2000"/>
              <a:t>o das respostas.</a:t>
            </a:r>
            <a:r>
              <a:rPr lang="pt-BR" altLang="en-US" sz="2000"/>
              <a:t> Em LangChain, por exemplo podemos facilmente utilizar essas técnicas com o uso de prompt templates.</a:t>
            </a:r>
            <a:endParaRPr lang="pt-BR" altLang="en-US" sz="2000"/>
          </a:p>
          <a:p>
            <a:r>
              <a:rPr lang="pt-BR" altLang="en-US" sz="2000" b="1"/>
              <a:t>Iteratividade: </a:t>
            </a:r>
            <a:r>
              <a:rPr lang="en-US" altLang="pt-BR" sz="2000"/>
              <a:t>Processo iterativo de</a:t>
            </a:r>
            <a:r>
              <a:rPr lang="pt-BR" altLang="en-US" sz="2000"/>
              <a:t> </a:t>
            </a:r>
            <a:r>
              <a:rPr lang="en-US" altLang="pt-BR" sz="2000"/>
              <a:t>refinamento da</a:t>
            </a:r>
            <a:r>
              <a:rPr lang="pt-BR" altLang="en-US" sz="2000"/>
              <a:t> </a:t>
            </a:r>
            <a:r>
              <a:rPr lang="en-US" altLang="pt-BR" sz="2000"/>
              <a:t>pergunta com base</a:t>
            </a:r>
            <a:r>
              <a:rPr lang="pt-BR" altLang="en-US" sz="2000"/>
              <a:t> </a:t>
            </a:r>
            <a:r>
              <a:rPr lang="en-US" altLang="pt-BR" sz="2000"/>
              <a:t>nas respostas</a:t>
            </a:r>
            <a:r>
              <a:rPr lang="pt-BR" altLang="en-US" sz="2000"/>
              <a:t> </a:t>
            </a:r>
            <a:r>
              <a:rPr lang="en-US" altLang="pt-BR" sz="2000"/>
              <a:t>recebidas.</a:t>
            </a:r>
            <a:endParaRPr lang="en-US" altLang="pt-BR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Característica de Prompts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pt-BR" sz="2000" b="1"/>
              <a:t>Uso de palavras-chave</a:t>
            </a:r>
            <a:r>
              <a:rPr lang="pt-BR" altLang="en-US" sz="2000" b="1"/>
              <a:t>: </a:t>
            </a:r>
            <a:r>
              <a:rPr lang="en-US" altLang="pt-BR" sz="2000"/>
              <a:t>Incorporar palavras-chave relevantes</a:t>
            </a:r>
            <a:r>
              <a:rPr lang="pt-BR" altLang="en-US" sz="2000"/>
              <a:t> </a:t>
            </a:r>
            <a:r>
              <a:rPr lang="en-US" altLang="pt-BR" sz="2000"/>
              <a:t>pode direcionar o</a:t>
            </a:r>
            <a:r>
              <a:rPr lang="pt-BR" altLang="en-US" sz="2000"/>
              <a:t> </a:t>
            </a:r>
            <a:r>
              <a:rPr lang="en-US" altLang="pt-BR" sz="2000"/>
              <a:t>modelo para </a:t>
            </a:r>
            <a:r>
              <a:rPr lang="en-US" altLang="en-US" sz="2000"/>
              <a:t>á</a:t>
            </a:r>
            <a:r>
              <a:rPr lang="en-US" altLang="pt-BR" sz="2000"/>
              <a:t>reas</a:t>
            </a:r>
            <a:r>
              <a:rPr lang="pt-BR" altLang="en-US" sz="2000"/>
              <a:t> </a:t>
            </a:r>
            <a:r>
              <a:rPr lang="en-US" altLang="pt-BR" sz="2000"/>
              <a:t>espec</a:t>
            </a:r>
            <a:r>
              <a:rPr lang="en-US" altLang="en-US" sz="2000"/>
              <a:t>í</a:t>
            </a:r>
            <a:r>
              <a:rPr lang="en-US" altLang="pt-BR" sz="2000"/>
              <a:t>ficas de</a:t>
            </a:r>
            <a:r>
              <a:rPr lang="pt-BR" altLang="en-US" sz="2000"/>
              <a:t> </a:t>
            </a:r>
            <a:r>
              <a:rPr lang="en-US" altLang="pt-BR" sz="2000"/>
              <a:t>conhecimento ou</a:t>
            </a:r>
            <a:r>
              <a:rPr lang="pt-BR" altLang="en-US" sz="2000"/>
              <a:t> </a:t>
            </a:r>
            <a:r>
              <a:rPr lang="en-US" altLang="pt-BR" sz="2000"/>
              <a:t>tipos de informa</a:t>
            </a:r>
            <a:r>
              <a:rPr lang="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o.</a:t>
            </a:r>
            <a:endParaRPr lang="en-US" altLang="pt-BR" sz="2000"/>
          </a:p>
          <a:p>
            <a:r>
              <a:rPr lang="en-US" altLang="pt-BR" sz="2000" b="1"/>
              <a:t>Estrutura</a:t>
            </a:r>
            <a:r>
              <a:rPr lang="" altLang="en-US" sz="2000" b="1"/>
              <a:t>ç</a:t>
            </a:r>
            <a:r>
              <a:rPr lang="en-US" altLang="en-US" sz="2000" b="1"/>
              <a:t>ã</a:t>
            </a:r>
            <a:r>
              <a:rPr lang="en-US" altLang="pt-BR" sz="2000" b="1"/>
              <a:t>o</a:t>
            </a:r>
            <a:r>
              <a:rPr lang="pt-BR" altLang="en-US" sz="2000" b="1"/>
              <a:t> </a:t>
            </a:r>
            <a:r>
              <a:rPr lang="en-US" altLang="pt-BR" sz="2000" b="1"/>
              <a:t>l</a:t>
            </a:r>
            <a:r>
              <a:rPr lang="en-US" altLang="en-US" sz="2000" b="1"/>
              <a:t>ó</a:t>
            </a:r>
            <a:r>
              <a:rPr lang="en-US" altLang="pt-BR" sz="2000" b="1"/>
              <a:t>gica</a:t>
            </a:r>
            <a:r>
              <a:rPr lang="pt-BR" altLang="en-US" sz="2000" b="1"/>
              <a:t>: </a:t>
            </a:r>
            <a:r>
              <a:rPr lang="en-US" altLang="pt-BR" sz="2000"/>
              <a:t>Estruturar o prompt</a:t>
            </a:r>
            <a:r>
              <a:rPr lang="pt-BR" altLang="en-US" sz="2000"/>
              <a:t> </a:t>
            </a:r>
            <a:r>
              <a:rPr lang="en-US" altLang="pt-BR" sz="2000"/>
              <a:t>de forma l</a:t>
            </a:r>
            <a:r>
              <a:rPr lang="en-US" altLang="en-US" sz="2000"/>
              <a:t>ó</a:t>
            </a:r>
            <a:r>
              <a:rPr lang="en-US" altLang="pt-BR" sz="2000"/>
              <a:t>gica e</a:t>
            </a:r>
            <a:r>
              <a:rPr lang="pt-BR" altLang="en-US" sz="2000"/>
              <a:t> </a:t>
            </a:r>
            <a:r>
              <a:rPr lang="en-US" altLang="pt-BR" sz="2000"/>
              <a:t>coerente ajuda o</a:t>
            </a:r>
            <a:r>
              <a:rPr lang="pt-BR" altLang="en-US" sz="2000"/>
              <a:t> </a:t>
            </a:r>
            <a:r>
              <a:rPr lang="en-US" altLang="pt-BR" sz="2000"/>
              <a:t>modelo a entender</a:t>
            </a:r>
            <a:r>
              <a:rPr lang="pt-BR" altLang="en-US" sz="2000"/>
              <a:t> </a:t>
            </a:r>
            <a:r>
              <a:rPr lang="en-US" altLang="pt-BR" sz="2000"/>
              <a:t>melhor a solicita</a:t>
            </a:r>
            <a:r>
              <a:rPr lang="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 e</a:t>
            </a:r>
            <a:r>
              <a:rPr lang="pt-BR" altLang="en-US" sz="2000"/>
              <a:t> </a:t>
            </a:r>
            <a:r>
              <a:rPr lang="en-US" altLang="pt-BR" sz="2000"/>
              <a:t>a responder de</a:t>
            </a:r>
            <a:r>
              <a:rPr lang="pt-BR" altLang="en-US" sz="2000"/>
              <a:t> </a:t>
            </a:r>
            <a:r>
              <a:rPr lang="en-US" altLang="pt-BR" sz="2000"/>
              <a:t>maneira mais eficaz.</a:t>
            </a:r>
            <a:endParaRPr lang="en-US" altLang="pt-BR" sz="2000"/>
          </a:p>
        </p:txBody>
      </p:sp>
      <p:pic>
        <p:nvPicPr>
          <p:cNvPr id="4" name="Espaço Reservado para Conteúdo 3" descr="prompt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92975" y="2900045"/>
            <a:ext cx="4211320" cy="2358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Componentes de um Prompt</a:t>
            </a:r>
            <a:endParaRPr lang="pt-BR" altLang="en-US"/>
          </a:p>
        </p:txBody>
      </p:sp>
      <p:pic>
        <p:nvPicPr>
          <p:cNvPr id="5" name="Espaço Reservado para Conteúdo 4" descr="Prompt-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3670" y="2341880"/>
            <a:ext cx="10598785" cy="36537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Componentes de um Prompt</a:t>
            </a:r>
            <a:endParaRPr lang="pt-BR" altLang="en-US"/>
          </a:p>
        </p:txBody>
      </p:sp>
      <p:pic>
        <p:nvPicPr>
          <p:cNvPr id="4" name="Espaço Reservado para Conteúdo 3" descr="Prompt-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6690" y="1905635"/>
            <a:ext cx="10149840" cy="37738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Zero-shot Prompting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pt-BR"/>
              <a:t>Os LLMs hoje treinados em grandes quantidades de dados e sintonizados para seguir instru</a:t>
            </a:r>
            <a:r>
              <a:rPr lang="" altLang="en-US"/>
              <a:t>çõ</a:t>
            </a:r>
            <a:r>
              <a:rPr lang="en-US" altLang="pt-BR"/>
              <a:t>es s</a:t>
            </a:r>
            <a:r>
              <a:rPr lang="en-US" altLang="en-US"/>
              <a:t>ã</a:t>
            </a:r>
            <a:r>
              <a:rPr lang="en-US" altLang="pt-BR"/>
              <a:t>o capazes de executar tarefas de tiro zero. </a:t>
            </a:r>
            <a:endParaRPr lang="en-US" altLang="pt-BR"/>
          </a:p>
          <a:p>
            <a:endParaRPr lang="en-US" altLang="pt-BR"/>
          </a:p>
        </p:txBody>
      </p:sp>
      <p:pic>
        <p:nvPicPr>
          <p:cNvPr id="4" name="Imagem 3" descr="Zero-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7140" y="3023235"/>
            <a:ext cx="9326245" cy="31476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Few-shot Prompting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3022" y="1780540"/>
            <a:ext cx="8915400" cy="3777622"/>
          </a:xfrm>
        </p:spPr>
        <p:txBody>
          <a:bodyPr/>
          <a:p>
            <a:r>
              <a:rPr lang="en-US" altLang="pt-BR"/>
              <a:t>O prompt de poucos disparos pode ser usado como uma t</a:t>
            </a:r>
            <a:r>
              <a:rPr lang="en-US" altLang="en-US"/>
              <a:t>é</a:t>
            </a:r>
            <a:r>
              <a:rPr lang="en-US" altLang="pt-BR"/>
              <a:t>cnica para permitir o aprendizado no contexto, onde fornecemos demonstra</a:t>
            </a:r>
            <a:r>
              <a:rPr lang="" altLang="en-US"/>
              <a:t>çõ</a:t>
            </a:r>
            <a:r>
              <a:rPr lang="en-US" altLang="pt-BR"/>
              <a:t>es no prompt para direcionar o modelo para um melhor desempenho.</a:t>
            </a:r>
            <a:endParaRPr lang="en-US" altLang="pt-BR"/>
          </a:p>
          <a:p>
            <a:endParaRPr lang="en-US" altLang="pt-BR"/>
          </a:p>
        </p:txBody>
      </p:sp>
      <p:pic>
        <p:nvPicPr>
          <p:cNvPr id="5" name="Imagem 4" descr="Few-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1675" y="2838450"/>
            <a:ext cx="6377940" cy="3634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3715" y="624205"/>
            <a:ext cx="9720580" cy="1280795"/>
          </a:xfrm>
        </p:spPr>
        <p:txBody>
          <a:bodyPr/>
          <a:p>
            <a:r>
              <a:rPr lang="pt-BR" altLang="en-US"/>
              <a:t>A era da Inteligência Artificial Generativa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59355" y="2133600"/>
            <a:ext cx="3543300" cy="3777615"/>
          </a:xfrm>
        </p:spPr>
        <p:txBody>
          <a:bodyPr/>
          <a:p>
            <a:r>
              <a:rPr lang="en-US" altLang="pt-BR"/>
              <a:t>IA Generativa (GenAI) </a:t>
            </a:r>
            <a:r>
              <a:rPr lang="en-US" altLang="en-US"/>
              <a:t>é</a:t>
            </a:r>
            <a:r>
              <a:rPr lang="en-US" altLang="pt-BR"/>
              <a:t> um tipo de de</a:t>
            </a:r>
            <a:r>
              <a:rPr lang="pt-BR" altLang="en-US"/>
              <a:t> </a:t>
            </a:r>
            <a:r>
              <a:rPr lang="en-US" altLang="pt-BR"/>
              <a:t>intelig</a:t>
            </a:r>
            <a:r>
              <a:rPr lang="en-US" altLang="en-US"/>
              <a:t>ê</a:t>
            </a:r>
            <a:r>
              <a:rPr lang="en-US" altLang="pt-BR"/>
              <a:t>ncia artificial que </a:t>
            </a:r>
            <a:r>
              <a:rPr lang="en-US" altLang="en-US"/>
              <a:t>é</a:t>
            </a:r>
            <a:r>
              <a:rPr lang="en-US" altLang="pt-BR"/>
              <a:t> capaz de criar</a:t>
            </a:r>
            <a:r>
              <a:rPr lang="pt-BR" altLang="en-US"/>
              <a:t> </a:t>
            </a:r>
            <a:r>
              <a:rPr lang="en-US" altLang="pt-BR"/>
              <a:t>novos conte</a:t>
            </a:r>
            <a:r>
              <a:rPr lang="en-US" altLang="en-US"/>
              <a:t>ú</a:t>
            </a:r>
            <a:r>
              <a:rPr lang="en-US" altLang="pt-BR"/>
              <a:t>dos.</a:t>
            </a:r>
            <a:endParaRPr lang="en-US" altLang="pt-BR"/>
          </a:p>
        </p:txBody>
      </p:sp>
      <p:pic>
        <p:nvPicPr>
          <p:cNvPr id="4" name="Imagem 3" descr="Contex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1375410"/>
            <a:ext cx="5045075" cy="53549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Chain of Throught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3022" y="1473835"/>
            <a:ext cx="8915400" cy="3777622"/>
          </a:xfrm>
        </p:spPr>
        <p:txBody>
          <a:bodyPr/>
          <a:p>
            <a:r>
              <a:rPr lang="en-US" altLang="pt-BR"/>
              <a:t>A t</a:t>
            </a:r>
            <a:r>
              <a:rPr lang="en-US" altLang="en-US"/>
              <a:t>é</a:t>
            </a:r>
            <a:r>
              <a:rPr lang="en-US" altLang="pt-BR"/>
              <a:t>cnica Chain of Thought (Cadeia de Pensamento) consiste em pedir ao modelo que explique o racioc</a:t>
            </a:r>
            <a:r>
              <a:rPr lang="en-US" altLang="en-US"/>
              <a:t>í</a:t>
            </a:r>
            <a:r>
              <a:rPr lang="en-US" altLang="pt-BR"/>
              <a:t>nio passo a passo antes de chegar à resposta final. Isso ajuda a garantir que o processo l</a:t>
            </a:r>
            <a:r>
              <a:rPr lang="en-US" altLang="en-US"/>
              <a:t>ó</a:t>
            </a:r>
            <a:r>
              <a:rPr lang="en-US" altLang="pt-BR"/>
              <a:t>gico esteja claro e que o resultado seja mais preciso.</a:t>
            </a:r>
            <a:endParaRPr lang="en-US" altLang="pt-BR"/>
          </a:p>
        </p:txBody>
      </p:sp>
      <p:pic>
        <p:nvPicPr>
          <p:cNvPr id="4" name="Imagem 3" descr="Chain of Throug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2675" y="2751455"/>
            <a:ext cx="6983730" cy="36690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pt-BR"/>
              <a:t>Contextual Prompting</a:t>
            </a:r>
            <a:endParaRPr lang="en-US" alt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3022" y="1473835"/>
            <a:ext cx="8915400" cy="3777622"/>
          </a:xfrm>
        </p:spPr>
        <p:txBody>
          <a:bodyPr/>
          <a:p>
            <a:r>
              <a:rPr lang="en-US" altLang="pt-BR"/>
              <a:t>Essa t</a:t>
            </a:r>
            <a:r>
              <a:rPr lang="en-US" altLang="en-US"/>
              <a:t>é</a:t>
            </a:r>
            <a:r>
              <a:rPr lang="en-US" altLang="pt-BR"/>
              <a:t>cnica envolve fornecer um contexto claro e relevante ao modelo, para garantir que ele compreenda o cen</a:t>
            </a:r>
            <a:r>
              <a:rPr lang="en-US" altLang="en-US"/>
              <a:t>á</a:t>
            </a:r>
            <a:r>
              <a:rPr lang="en-US" altLang="pt-BR"/>
              <a:t>rio antes de gerar uma resposta.</a:t>
            </a:r>
            <a:endParaRPr lang="en-US" altLang="pt-BR"/>
          </a:p>
        </p:txBody>
      </p:sp>
      <p:pic>
        <p:nvPicPr>
          <p:cNvPr id="5" name="Imagem 4" descr="prompt_contextualizaçã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2440940"/>
            <a:ext cx="8241030" cy="19767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pt-BR"/>
              <a:t> Style-Specific Prompting</a:t>
            </a:r>
            <a:endParaRPr lang="en-US" alt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3022" y="1473835"/>
            <a:ext cx="8915400" cy="3777622"/>
          </a:xfrm>
        </p:spPr>
        <p:txBody>
          <a:bodyPr/>
          <a:p>
            <a:r>
              <a:rPr lang="en-US" altLang="pt-BR"/>
              <a:t>Essa t</a:t>
            </a:r>
            <a:r>
              <a:rPr lang="en-US" altLang="en-US"/>
              <a:t>é</a:t>
            </a:r>
            <a:r>
              <a:rPr lang="en-US" altLang="pt-BR"/>
              <a:t>cnica envolve definir o estilo de resposta desejado, como formal, informal, humor</a:t>
            </a:r>
            <a:r>
              <a:rPr lang="en-US" altLang="en-US"/>
              <a:t>í</a:t>
            </a:r>
            <a:r>
              <a:rPr lang="en-US" altLang="pt-BR"/>
              <a:t>stico, t</a:t>
            </a:r>
            <a:r>
              <a:rPr lang="en-US" altLang="en-US"/>
              <a:t>é</a:t>
            </a:r>
            <a:r>
              <a:rPr lang="en-US" altLang="pt-BR"/>
              <a:t>cnico, entre outros, para orientar o modelo a gerar conte</a:t>
            </a:r>
            <a:r>
              <a:rPr lang="en-US" altLang="en-US"/>
              <a:t>ú</a:t>
            </a:r>
            <a:r>
              <a:rPr lang="en-US" altLang="pt-BR"/>
              <a:t>do de acordo com esse estilo.</a:t>
            </a:r>
            <a:endParaRPr lang="en-US" altLang="pt-BR"/>
          </a:p>
        </p:txBody>
      </p:sp>
      <p:pic>
        <p:nvPicPr>
          <p:cNvPr id="4" name="Imagem 3" descr="prompt-esti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8130" y="3072130"/>
            <a:ext cx="8686165" cy="1911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pt-BR"/>
              <a:t>Length Limitation Prompting</a:t>
            </a:r>
            <a:endParaRPr lang="en-US" alt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3022" y="1473835"/>
            <a:ext cx="8915400" cy="3777622"/>
          </a:xfrm>
        </p:spPr>
        <p:txBody>
          <a:bodyPr/>
          <a:p>
            <a:r>
              <a:rPr lang="en-US" altLang="pt-BR"/>
              <a:t>O objetivo dessa t</a:t>
            </a:r>
            <a:r>
              <a:rPr lang="en-US" altLang="en-US"/>
              <a:t>é</a:t>
            </a:r>
            <a:r>
              <a:rPr lang="en-US" altLang="pt-BR"/>
              <a:t>cnica </a:t>
            </a:r>
            <a:r>
              <a:rPr lang="en-US" altLang="en-US"/>
              <a:t>é</a:t>
            </a:r>
            <a:r>
              <a:rPr lang="en-US" altLang="pt-BR"/>
              <a:t> controlar o comprimento da resposta, seja pedindo uma resposta curta ou longa, dependendo da necessidade.</a:t>
            </a:r>
            <a:endParaRPr lang="en-US" altLang="pt-BR"/>
          </a:p>
        </p:txBody>
      </p:sp>
      <p:pic>
        <p:nvPicPr>
          <p:cNvPr id="5" name="Imagem 4" descr="prompt_limitaçã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2690" y="2828925"/>
            <a:ext cx="8786495" cy="1747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pt-BR"/>
              <a:t>Step-by-Step Instruction Prompting</a:t>
            </a:r>
            <a:endParaRPr lang="en-US" alt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3022" y="1473835"/>
            <a:ext cx="8915400" cy="3777622"/>
          </a:xfrm>
        </p:spPr>
        <p:txBody>
          <a:bodyPr/>
          <a:p>
            <a:r>
              <a:rPr lang="en-US" altLang="pt-BR"/>
              <a:t>Essa t</a:t>
            </a:r>
            <a:r>
              <a:rPr lang="en-US" altLang="en-US"/>
              <a:t>é</a:t>
            </a:r>
            <a:r>
              <a:rPr lang="en-US" altLang="pt-BR"/>
              <a:t>cnica solicita que o modelo forne</a:t>
            </a:r>
            <a:r>
              <a:rPr lang="" altLang="en-US"/>
              <a:t>ç</a:t>
            </a:r>
            <a:r>
              <a:rPr lang="en-US" altLang="pt-BR"/>
              <a:t>a uma resposta estruturada ou um conjunto de etapas para explicar como realizar algo ou entender um conceito.</a:t>
            </a:r>
            <a:endParaRPr lang="en-US" altLang="pt-BR"/>
          </a:p>
        </p:txBody>
      </p:sp>
      <p:pic>
        <p:nvPicPr>
          <p:cNvPr id="5" name="Imagem 4" descr="prompt_sequenc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6940" y="2819400"/>
            <a:ext cx="9317355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pt-BR"/>
              <a:t> Definition or Exemplification Prompting</a:t>
            </a:r>
            <a:endParaRPr lang="en-US" alt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3022" y="1473835"/>
            <a:ext cx="8915400" cy="3777622"/>
          </a:xfrm>
        </p:spPr>
        <p:txBody>
          <a:bodyPr/>
          <a:p>
            <a:r>
              <a:rPr lang="en-US" altLang="pt-BR"/>
              <a:t>A t</a:t>
            </a:r>
            <a:r>
              <a:rPr lang="en-US" altLang="en-US"/>
              <a:t>é</a:t>
            </a:r>
            <a:r>
              <a:rPr lang="en-US" altLang="pt-BR"/>
              <a:t>cnica envolve pedir ao modelo que forne</a:t>
            </a:r>
            <a:r>
              <a:rPr lang="" altLang="en-US"/>
              <a:t>ç</a:t>
            </a:r>
            <a:r>
              <a:rPr lang="en-US" altLang="pt-BR"/>
              <a:t>a uma defini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ou exemplifique um conceito com detalhes e exemplos pr</a:t>
            </a:r>
            <a:r>
              <a:rPr lang="en-US" altLang="en-US"/>
              <a:t>á</a:t>
            </a:r>
            <a:r>
              <a:rPr lang="en-US" altLang="pt-BR"/>
              <a:t>ticos, visando maior clareza.</a:t>
            </a:r>
            <a:endParaRPr lang="en-US" altLang="pt-BR"/>
          </a:p>
        </p:txBody>
      </p:sp>
      <p:pic>
        <p:nvPicPr>
          <p:cNvPr id="4" name="Imagem 3" descr="prompt_definica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7655" y="2794000"/>
            <a:ext cx="8446135" cy="1938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Aplicações - Generating Data</a:t>
            </a:r>
            <a:endParaRPr lang="pt-BR" altLang="en-US"/>
          </a:p>
        </p:txBody>
      </p:sp>
      <p:pic>
        <p:nvPicPr>
          <p:cNvPr id="4" name="Espaço Reservado para Conteúdo 3" descr="App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0275" y="1408430"/>
            <a:ext cx="7320915" cy="5013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Aplicações - Generating Code</a:t>
            </a:r>
            <a:endParaRPr lang="pt-BR" altLang="en-US"/>
          </a:p>
        </p:txBody>
      </p:sp>
      <p:pic>
        <p:nvPicPr>
          <p:cNvPr id="5" name="Espaço Reservado para Conteúdo 4" descr="App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80030" y="1586230"/>
            <a:ext cx="7458710" cy="43249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Ferramentas IA Generativa</a:t>
            </a:r>
            <a:endParaRPr lang="pt-BR" altLang="en-US"/>
          </a:p>
        </p:txBody>
      </p:sp>
      <p:pic>
        <p:nvPicPr>
          <p:cNvPr id="5" name="Espaço Reservado para Conteúdo 3" descr="Too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" y="2348230"/>
            <a:ext cx="11352530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Ferramentas Open Source</a:t>
            </a:r>
            <a:endParaRPr lang="pt-BR" altLang="en-US"/>
          </a:p>
        </p:txBody>
      </p:sp>
      <p:pic>
        <p:nvPicPr>
          <p:cNvPr id="7" name="Imagem 6" descr="Tools_Op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645285"/>
            <a:ext cx="1192149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Maior Repositório de IA</a:t>
            </a:r>
            <a:endParaRPr lang="pt-BR" altLang="en-US"/>
          </a:p>
        </p:txBody>
      </p:sp>
      <p:pic>
        <p:nvPicPr>
          <p:cNvPr id="4" name="Espaço Reservado para Conteúdo 3" descr="Huggi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9860" y="1576070"/>
            <a:ext cx="9257030" cy="51987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O que são Prompts?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pt-BR"/>
              <a:t>Prompt </a:t>
            </a:r>
            <a:r>
              <a:rPr lang="en-US" altLang="en-US"/>
              <a:t>é</a:t>
            </a:r>
            <a:r>
              <a:rPr lang="en-US" altLang="pt-BR"/>
              <a:t> a forma com a qual</a:t>
            </a:r>
            <a:r>
              <a:rPr lang="pt-BR" altLang="en-US"/>
              <a:t> </a:t>
            </a:r>
            <a:r>
              <a:rPr lang="en-US" altLang="pt-BR"/>
              <a:t>enviamos instru</a:t>
            </a:r>
            <a:r>
              <a:rPr lang="" altLang="en-US"/>
              <a:t>çõ</a:t>
            </a:r>
            <a:r>
              <a:rPr lang="en-US" altLang="pt-BR"/>
              <a:t>es para a IA</a:t>
            </a:r>
            <a:r>
              <a:rPr lang="pt-BR" altLang="en-US"/>
              <a:t> </a:t>
            </a:r>
            <a:r>
              <a:rPr lang="en-US" altLang="pt-BR"/>
              <a:t>Generativa</a:t>
            </a:r>
            <a:r>
              <a:rPr lang="pt-BR" altLang="en-US"/>
              <a:t>.</a:t>
            </a:r>
            <a:endParaRPr lang="pt-BR" altLang="en-US"/>
          </a:p>
          <a:p>
            <a:r>
              <a:rPr lang="en-US" altLang="pt-BR"/>
              <a:t>Os prompts s</a:t>
            </a:r>
            <a:r>
              <a:rPr lang="en-US" altLang="en-US"/>
              <a:t>ã</a:t>
            </a:r>
            <a:r>
              <a:rPr lang="en-US" altLang="pt-BR"/>
              <a:t>o essenciais para</a:t>
            </a:r>
            <a:r>
              <a:rPr lang="pt-BR" altLang="en-US"/>
              <a:t> </a:t>
            </a:r>
            <a:r>
              <a:rPr lang="en-US" altLang="pt-BR"/>
              <a:t>interagir com modelos de linguagem,</a:t>
            </a:r>
            <a:r>
              <a:rPr lang="pt-BR" altLang="en-US"/>
              <a:t> </a:t>
            </a:r>
            <a:r>
              <a:rPr lang="en-US" altLang="pt-BR"/>
              <a:t>pois determinam o tipo de resposta</a:t>
            </a:r>
            <a:r>
              <a:rPr lang="pt-BR" altLang="en-US"/>
              <a:t> </a:t>
            </a:r>
            <a:r>
              <a:rPr lang="en-US" altLang="pt-BR"/>
              <a:t>ou 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que o modelo ir</a:t>
            </a:r>
            <a:r>
              <a:rPr lang="en-US" altLang="en-US"/>
              <a:t>á</a:t>
            </a:r>
            <a:r>
              <a:rPr lang="en-US" altLang="pt-BR"/>
              <a:t> gerar</a:t>
            </a:r>
            <a:r>
              <a:rPr lang="pt-BR" altLang="en-US"/>
              <a:t>.</a:t>
            </a:r>
            <a:endParaRPr lang="pt-BR" altLang="en-US"/>
          </a:p>
        </p:txBody>
      </p:sp>
      <p:pic>
        <p:nvPicPr>
          <p:cNvPr id="4" name="Espaço Reservado para Conteúdo 3" descr="Prompt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90740" y="2141855"/>
            <a:ext cx="4313555" cy="37452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Prompt Textual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88895" y="2133600"/>
            <a:ext cx="8225790" cy="1156970"/>
          </a:xfrm>
        </p:spPr>
        <p:txBody>
          <a:bodyPr/>
          <a:p>
            <a:r>
              <a:rPr lang="en-US" altLang="pt-BR"/>
              <a:t>A forma mais comum de</a:t>
            </a:r>
            <a:r>
              <a:rPr lang="pt-BR" altLang="en-US"/>
              <a:t> </a:t>
            </a:r>
            <a:r>
              <a:rPr lang="en-US" altLang="pt-BR"/>
              <a:t>prompt, onde um</a:t>
            </a:r>
            <a:r>
              <a:rPr lang="pt-BR" altLang="en-US"/>
              <a:t> </a:t>
            </a:r>
            <a:r>
              <a:rPr lang="en-US" altLang="pt-BR"/>
              <a:t>usu</a:t>
            </a:r>
            <a:r>
              <a:rPr lang="en-US" altLang="en-US"/>
              <a:t>á</a:t>
            </a:r>
            <a:r>
              <a:rPr lang="en-US" altLang="pt-BR"/>
              <a:t>rio fornece uma oumais frases de texto.</a:t>
            </a:r>
            <a:endParaRPr lang="en-US" altLang="pt-BR"/>
          </a:p>
          <a:p>
            <a:endParaRPr lang="pt-BR" altLang="en-US"/>
          </a:p>
        </p:txBody>
      </p:sp>
      <p:pic>
        <p:nvPicPr>
          <p:cNvPr id="6" name="Espaço Reservado para Conteúdo 5" descr="Chat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77185" y="3111500"/>
            <a:ext cx="8021320" cy="2632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Prompt Texto para Imagens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88895" y="2133600"/>
            <a:ext cx="8225790" cy="1156970"/>
          </a:xfrm>
        </p:spPr>
        <p:txBody>
          <a:bodyPr>
            <a:normAutofit lnSpcReduction="10000"/>
          </a:bodyPr>
          <a:p>
            <a:r>
              <a:rPr lang="en-US" altLang="pt-BR"/>
              <a:t>Podem ser geradas imagens</a:t>
            </a:r>
            <a:r>
              <a:rPr lang="pt-BR" altLang="en-US"/>
              <a:t> </a:t>
            </a:r>
            <a:r>
              <a:rPr lang="en-US" altLang="pt-BR"/>
              <a:t>a partir de prompts de</a:t>
            </a:r>
            <a:r>
              <a:rPr lang="pt-BR" altLang="en-US"/>
              <a:t> </a:t>
            </a:r>
            <a:r>
              <a:rPr lang="en-US" altLang="pt-BR"/>
              <a:t>textos</a:t>
            </a:r>
            <a:r>
              <a:rPr lang="pt-BR" altLang="en-US"/>
              <a:t>.</a:t>
            </a:r>
            <a:endParaRPr lang="pt-BR" altLang="en-US"/>
          </a:p>
        </p:txBody>
      </p:sp>
      <p:pic>
        <p:nvPicPr>
          <p:cNvPr id="5" name="Imagem 4" descr="Chat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125" y="2494915"/>
            <a:ext cx="6537960" cy="41535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/>
              <a:t>Prompt Imagens para Texto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88895" y="2133600"/>
            <a:ext cx="8225790" cy="1156970"/>
          </a:xfrm>
        </p:spPr>
        <p:txBody>
          <a:bodyPr>
            <a:normAutofit lnSpcReduction="10000"/>
          </a:bodyPr>
          <a:p>
            <a:r>
              <a:rPr lang="en-US" altLang="pt-BR"/>
              <a:t>Alguns modelos de IA podem</a:t>
            </a:r>
            <a:r>
              <a:rPr lang="pt-BR" altLang="en-US"/>
              <a:t> </a:t>
            </a:r>
            <a:r>
              <a:rPr lang="en-US" altLang="pt-BR"/>
              <a:t>processar imagens e gerar</a:t>
            </a:r>
            <a:r>
              <a:rPr lang="pt-BR" altLang="en-US"/>
              <a:t> </a:t>
            </a:r>
            <a:r>
              <a:rPr lang="en-US" altLang="pt-BR"/>
              <a:t>descri</a:t>
            </a:r>
            <a:r>
              <a:rPr lang="" altLang="en-US"/>
              <a:t>çõ</a:t>
            </a:r>
            <a:r>
              <a:rPr lang="en-US" altLang="pt-BR"/>
              <a:t>es</a:t>
            </a:r>
            <a:r>
              <a:rPr lang="pt-BR" altLang="en-US"/>
              <a:t>.</a:t>
            </a:r>
            <a:endParaRPr lang="pt-BR" altLang="en-US"/>
          </a:p>
        </p:txBody>
      </p:sp>
      <p:pic>
        <p:nvPicPr>
          <p:cNvPr id="4" name="Imagem 3" descr="CHa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8510" y="2553970"/>
            <a:ext cx="7113905" cy="3989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0</TotalTime>
  <Words>4190</Words>
  <Application>WPS Presentation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SimSun</vt:lpstr>
      <vt:lpstr>Wingdings</vt:lpstr>
      <vt:lpstr>Wingdings 2</vt:lpstr>
      <vt:lpstr>Wingdings 3</vt:lpstr>
      <vt:lpstr>Arial</vt:lpstr>
      <vt:lpstr>Century Gothic</vt:lpstr>
      <vt:lpstr>Microsoft YaHei</vt:lpstr>
      <vt:lpstr>Arial Unicode MS</vt:lpstr>
      <vt:lpstr>Calibri Light</vt:lpstr>
      <vt:lpstr>Calibri</vt:lpstr>
      <vt:lpstr>HDOfficeLightV0</vt:lpstr>
      <vt:lpstr>Cacho</vt:lpstr>
      <vt:lpstr>Introdução a Estatística</vt:lpstr>
      <vt:lpstr>PowerPoint 演示文稿</vt:lpstr>
      <vt:lpstr>PowerPoint 演示文稿</vt:lpstr>
      <vt:lpstr>Ferramentas IA Generativa</vt:lpstr>
      <vt:lpstr>Ferramentas Open Source</vt:lpstr>
      <vt:lpstr>PowerPoint 演示文稿</vt:lpstr>
      <vt:lpstr>O que são Prompts?</vt:lpstr>
      <vt:lpstr>Prompt Textual</vt:lpstr>
      <vt:lpstr>Prompt Texto para Imagens</vt:lpstr>
      <vt:lpstr>Prompt Imagens para Texto</vt:lpstr>
      <vt:lpstr>Prompt Audio</vt:lpstr>
      <vt:lpstr>PowerPoint 演示文稿</vt:lpstr>
      <vt:lpstr>PowerPoint 演示文稿</vt:lpstr>
      <vt:lpstr>Importância de Prompts</vt:lpstr>
      <vt:lpstr>Característica de Prompts</vt:lpstr>
      <vt:lpstr>PowerPoint 演示文稿</vt:lpstr>
      <vt:lpstr>Componentes de um Prompt</vt:lpstr>
      <vt:lpstr>PowerPoint 演示文稿</vt:lpstr>
      <vt:lpstr>Zero-shot Prompting</vt:lpstr>
      <vt:lpstr>Few-shot Prompting</vt:lpstr>
      <vt:lpstr>Chain of Throught</vt:lpstr>
      <vt:lpstr>Contextual Prompting</vt:lpstr>
      <vt:lpstr> Style-Specific Prompting</vt:lpstr>
      <vt:lpstr>Length Limitation Prompting</vt:lpstr>
      <vt:lpstr>Step-by-Step Instruction Prompting</vt:lpstr>
      <vt:lpstr>PowerPoint 演示文稿</vt:lpstr>
      <vt:lpstr>Aplicações - Generating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Informática Básica </dc:title>
  <dc:creator>sttrong77</dc:creator>
  <cp:lastModifiedBy>Rodrigo da Costa Barros Macedo</cp:lastModifiedBy>
  <cp:revision>149</cp:revision>
  <dcterms:created xsi:type="dcterms:W3CDTF">2018-01-15T13:52:00Z</dcterms:created>
  <dcterms:modified xsi:type="dcterms:W3CDTF">2025-01-29T03:00:08Z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6515288AFA324363B9349E4A41D53262_12</vt:lpwstr>
  </property>
  <property fmtid="{D5CDD505-2E9C-101B-9397-08002B2CF9AE}" pid="3" name="KSOProductBuildVer">
    <vt:lpwstr>1046-12.2.0.19805</vt:lpwstr>
  </property>
</Properties>
</file>